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32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defRPr sz="7000"/>
            </a:lvl1pPr>
            <a:lvl2pPr>
              <a:buClr>
                <a:srgbClr val="447FB5"/>
              </a:buClr>
              <a:defRPr sz="7000"/>
            </a:lvl2pPr>
            <a:lvl3pPr>
              <a:buClr>
                <a:srgbClr val="447FB5"/>
              </a:buClr>
              <a:defRPr sz="7000"/>
            </a:lvl3pPr>
            <a:lvl4pPr>
              <a:buClr>
                <a:srgbClr val="447FB5"/>
              </a:buClr>
              <a:defRPr sz="7000"/>
            </a:lvl4pPr>
            <a:lvl5pPr>
              <a:buClr>
                <a:srgbClr val="447FB5"/>
              </a:buClr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538830" marR="0" indent="-538830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hyperlink" Target="https://data.wprdc.org/dataset/311-data/resource/76fda9d0-69be-4dd5-8108-0de7907fc5a4" TargetMode="Externa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beaver.io/about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" TargetMode="Externa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rstudio.com/articles/pool-basics.html" TargetMode="Externa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all.advancedrestclient.com/install" TargetMode="External"/><Relationship Id="rId2" Type="http://schemas.openxmlformats.org/officeDocument/2006/relationships/hyperlink" Target="https://insomnia.rest/download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tpostman.com/downloads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1.arcgis.com/vdNDkVykv9vEWFX4/ArcGIS/rest/services/propertyowner6/FeatureServer/0/query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hyperlink" Target="https://services1.arcgis.com/vdNDkVykv9vEWFX4/ArcGIS/rest/services/Allegheny_County_Polling_Places_May2019/FeatureServer/0" TargetMode="Externa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socrata.com/docs/queries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iscopedata.com/blog/sql-query-order-of-operation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dirty="0"/>
              <a:t>SQL Databases</a:t>
            </a:r>
            <a:r>
              <a:rPr lang="en-US" dirty="0"/>
              <a:t> &amp; API’s</a:t>
            </a:r>
            <a:endParaRPr dirty="0"/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26" name="SELECT * FROM &quot;1797ead8-8262-41cc-9099-cbc8a161924b&quot;"/>
          <p:cNvSpPr txBox="1">
            <a:spLocks noGrp="1"/>
          </p:cNvSpPr>
          <p:nvPr>
            <p:ph type="body" idx="21"/>
          </p:nvPr>
        </p:nvSpPr>
        <p:spPr>
          <a:xfrm>
            <a:off x="3249897" y="6229350"/>
            <a:ext cx="18970334" cy="1055283"/>
          </a:xfrm>
          <a:prstGeom prst="rect">
            <a:avLst/>
          </a:prstGeom>
        </p:spPr>
        <p:txBody>
          <a:bodyPr anchor="ctr"/>
          <a:lstStyle>
            <a:lvl1pPr marL="0" indent="0" defTabSz="784225">
              <a:spcBef>
                <a:spcPts val="2800"/>
              </a:spcBef>
              <a:buClrTx/>
              <a:buSzTx/>
              <a:buNone/>
              <a:defRPr sz="47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SELECT * FROM "1797ead8-8262-41cc-9099-cbc8a161924b"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WHER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WHERE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BETWEEN … AND</a:t>
            </a:r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BETWEEN </a:t>
            </a: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Grab Values between two other values, like IN but for numeric values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Works like &lt; and &gt;</a:t>
            </a:r>
          </a:p>
        </p:txBody>
      </p:sp>
      <p:sp>
        <p:nvSpPr>
          <p:cNvPr id="233" name="SELECT column_name(s) FROM table_name WHERE column_name BETWEEN value1 AND value2;"/>
          <p:cNvSpPr txBox="1"/>
          <p:nvPr/>
        </p:nvSpPr>
        <p:spPr>
          <a:xfrm>
            <a:off x="4989985" y="7972687"/>
            <a:ext cx="14404031" cy="3477581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column_name(s)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WHERE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 </a:t>
            </a:r>
            <a:r>
              <a:t>BETWEEN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value1</a:t>
            </a:r>
            <a:r>
              <a:t> AND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value2;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IN statements</a:t>
            </a:r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88678" y="2310475"/>
            <a:ext cx="20497016" cy="5062776"/>
          </a:xfrm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t>Useful for when you have an input that returns multiple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This works the same way %in% does in R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Checks to see if the value in the column matches 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any</a:t>
            </a:r>
            <a:r>
              <a:t> of the values in your list</a:t>
            </a:r>
          </a:p>
        </p:txBody>
      </p:sp>
      <p:sp>
        <p:nvSpPr>
          <p:cNvPr id="237" name="SELECT column_name(s) FROM table_name WHERE column_name IN (value1, value2, ...)"/>
          <p:cNvSpPr txBox="1"/>
          <p:nvPr/>
        </p:nvSpPr>
        <p:spPr>
          <a:xfrm>
            <a:off x="2894667" y="8702647"/>
            <a:ext cx="16372905" cy="2626681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 column_name(s)</a:t>
            </a:r>
            <a:br/>
            <a:r>
              <a:t>FROM table_name</a:t>
            </a:r>
            <a:br/>
            <a:r>
              <a:t>WHERE column_name IN (value1, value2, ...)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2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This time let’s target </a:t>
            </a:r>
            <a:r>
              <a:rPr u="sng">
                <a:hlinkClick r:id="rId5"/>
              </a:rPr>
              <a:t>311 requests</a:t>
            </a:r>
            <a:r>
              <a:t>: 76fda9d0-69be-4dd5-8108-0de7907fc5a4</a:t>
            </a:r>
          </a:p>
          <a:p>
            <a:pPr lvl="2"/>
            <a:r>
              <a:t>Use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BETWEEN</a:t>
            </a:r>
            <a:r>
              <a:t> function as a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WHERE</a:t>
            </a:r>
            <a:r>
              <a:t> filter to get 311 requests from from the last week.</a:t>
            </a:r>
          </a:p>
          <a:p>
            <a:pPr lvl="3"/>
            <a:r>
              <a:t>Stretch goal: Use the IN Filter to only get requests of the Potholes, Weeds/Debris and Overgrowth call types.</a:t>
            </a:r>
          </a:p>
        </p:txBody>
      </p:sp>
      <p:pic>
        <p:nvPicPr>
          <p:cNvPr id="243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47" name="SELECT * FROM  &quot;76fda9d0-69be-4dd5-8108-0de7907fc5a4&quot; WHERE &quot;CREATED_ON&quot; BETWEEN ('2019-09-30') AND ('2019-10-06')"/>
          <p:cNvSpPr txBox="1">
            <a:spLocks noGrp="1"/>
          </p:cNvSpPr>
          <p:nvPr>
            <p:ph type="body" idx="21"/>
          </p:nvPr>
        </p:nvSpPr>
        <p:spPr>
          <a:xfrm>
            <a:off x="3208645" y="3311304"/>
            <a:ext cx="17445237" cy="2421970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6200"/>
              </a:lnSpc>
              <a:spcBef>
                <a:spcPts val="0"/>
              </a:spcBef>
              <a:buClrTx/>
              <a:buSzTx/>
              <a:buNone/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SELECT * FROM  "76fda9d0-69be-4dd5-8108-0de7907fc5a4" WHERE "CREATED_ON" BETWEEN ('2019-09-30') AND ('2019-10-06')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ELECT * FROM  &quot;76fda9d0-69be-4dd5-8108-0de7907fc5a4&quot; WHERE &quot;CREATED_ON&quot; BETWEEN ('2019-09-30') AND ('2019-10-06') AND &quot;REQUEST_TYPE&quot; IN (‘Potholes', 'Weeds/Debris', 'Overgrowth')"/>
          <p:cNvSpPr txBox="1"/>
          <p:nvPr/>
        </p:nvSpPr>
        <p:spPr>
          <a:xfrm>
            <a:off x="3208645" y="7328095"/>
            <a:ext cx="17445237" cy="2421971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29768">
              <a:lnSpc>
                <a:spcPts val="5800"/>
              </a:lnSpc>
              <a:defRPr sz="375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SELECT * FROM  "76fda9d0-69be-4dd5-8108-0de7907fc5a4" WHERE "CREATED_ON" BETWEEN ('2019-09-30') AND ('2019-10-06') AND "REQUEST_TYPE" IN (‘Potholes', 'Weeds/Debris', 'Overgrowth')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ELECT Functions and GROUP B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defTabSz="792479">
              <a:spcBef>
                <a:spcPts val="6200"/>
              </a:spcBef>
              <a:buSzTx/>
              <a:buNone/>
              <a:defRPr sz="15359">
                <a:solidFill>
                  <a:srgbClr val="447FB5"/>
                </a:solidFill>
              </a:defRPr>
            </a:lvl1pPr>
          </a:lstStyle>
          <a:p>
            <a:r>
              <a:t>SELECT Functions and GROUP BY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QL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Functions</a:t>
            </a:r>
          </a:p>
        </p:txBody>
      </p:sp>
      <p:sp>
        <p:nvSpPr>
          <p:cNvPr id="254" name="Sometimes you don’t just want the raw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t>Sometimes you don’t just want the raw data</a:t>
            </a:r>
          </a:p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t>You want to aggregate the data in SQL before you load it into R</a:t>
            </a:r>
          </a:p>
          <a:p>
            <a:pPr marL="1346596" lvl="1" indent="-609996">
              <a:buClr>
                <a:srgbClr val="447FB5"/>
              </a:buClr>
              <a:buSzPct val="82000"/>
              <a:buChar char="‣"/>
            </a:pPr>
            <a:r>
              <a:t>Use another server to do the heavy lifting so you don’t have to!</a:t>
            </a:r>
          </a:p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t>This is where 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DISTINCT</a:t>
            </a:r>
          </a:p>
        </p:txBody>
      </p:sp>
      <p:sp>
        <p:nvSpPr>
          <p:cNvPr id="25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DISTINCT()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Every unique value of a column.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Placing TWO columns inside will return unique instances of both columns:</a:t>
            </a:r>
          </a:p>
        </p:txBody>
      </p:sp>
      <p:sp>
        <p:nvSpPr>
          <p:cNvPr id="258" name="DISTINCT(“REQUEST_TYPE”, “DEPARTMENT”)"/>
          <p:cNvSpPr txBox="1"/>
          <p:nvPr/>
        </p:nvSpPr>
        <p:spPr>
          <a:xfrm>
            <a:off x="3993221" y="8968223"/>
            <a:ext cx="14848657" cy="924881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solidFill>
                  <a:srgbClr val="03030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DISTINCT(“REQUEST_TYPE”, “DEPARTMENT”)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Math functions</a:t>
            </a:r>
          </a:p>
        </p:txBody>
      </p:sp>
      <p:sp>
        <p:nvSpPr>
          <p:cNvPr id="26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MIN()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Returns minimum value in a column(s)</a:t>
            </a:r>
          </a:p>
          <a:p>
            <a:pPr>
              <a:spcBef>
                <a:spcPts val="1000"/>
              </a:spcBef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MAX()</a:t>
            </a:r>
            <a:endParaRPr sz="4000">
              <a:solidFill>
                <a:srgbClr val="191B0E"/>
              </a:solidFill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Return max value in a column(s)</a:t>
            </a:r>
          </a:p>
          <a:p>
            <a:pPr>
              <a:spcBef>
                <a:spcPts val="1000"/>
              </a:spcBef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COUNT()</a:t>
            </a:r>
          </a:p>
          <a:p>
            <a:pPr lvl="1">
              <a:spcBef>
                <a:spcPts val="1000"/>
              </a:spcBef>
            </a:pPr>
            <a:r>
              <a:t>Return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70000" lnSpcReduction="20000"/>
          </a:bodyPr>
          <a:lstStyle/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SQL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SQL Basics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Constructing a query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Functions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Where should I write SQL queries?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Building Connectio</a:t>
            </a:r>
            <a:r>
              <a:rPr lang="en-US" sz="5600" dirty="0"/>
              <a:t>ns</a:t>
            </a:r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API’s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What are API’s and what do they do?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Making an API Call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Build your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Encode the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Process the content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Spatial Data with Esri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Geocode Example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Shiny Example</a:t>
            </a:r>
          </a:p>
          <a:p>
            <a:pPr marL="762000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Count, Average, Sum</a:t>
            </a:r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COUNT()</a:t>
            </a:r>
            <a:r>
              <a:t> - returns the number of rows that your query returns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COUNT(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column_name)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AVG()</a:t>
            </a:r>
            <a:r>
              <a:t> - returns the average value of a numeric column.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AVG(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t>)</a:t>
            </a:r>
            <a:br/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SUM()</a:t>
            </a:r>
            <a:r>
              <a:t> - function returns the total sum - numeric columns only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SUM(column_name)</a:t>
            </a:r>
            <a:br/>
            <a:r>
              <a:t>FROM table_name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by</a:t>
            </a:r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helpful for when you are doing any of the summary functions mentioned in the previous slides.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COUNT, SUM, MAX</a:t>
            </a:r>
            <a:r>
              <a:t> etc)</a:t>
            </a:r>
          </a:p>
          <a:p>
            <a:r>
              <a:t>Any column that isn’t handled with a function should be included in your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GROUP BY</a:t>
            </a:r>
          </a:p>
        </p:txBody>
      </p:sp>
      <p:sp>
        <p:nvSpPr>
          <p:cNvPr id="268" name="Content Placeholder 3"/>
          <p:cNvSpPr txBox="1"/>
          <p:nvPr/>
        </p:nvSpPr>
        <p:spPr>
          <a:xfrm>
            <a:off x="5674441" y="9185095"/>
            <a:ext cx="12549117" cy="2683037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normAutofit/>
          </a:bodyPr>
          <a:lstStyle/>
          <a:p>
            <a:pPr algn="l" defTabSz="610870">
              <a:defRPr sz="3700">
                <a:solidFill>
                  <a:srgbClr val="02020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column_name(s), max(column_name)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WHERE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condition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GROUP BY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column_name(s)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73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Build a query that counts the number crimes by neighborhood from the </a:t>
            </a:r>
            <a:r>
              <a:rPr u="sng">
                <a:hlinkClick r:id="rId5"/>
              </a:rPr>
              <a:t>City of Pittsburgh Police Blotter</a:t>
            </a:r>
          </a:p>
        </p:txBody>
      </p:sp>
      <p:pic>
        <p:nvPicPr>
          <p:cNvPr id="27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8" name="SELECT…"/>
          <p:cNvSpPr txBox="1">
            <a:spLocks noGrp="1"/>
          </p:cNvSpPr>
          <p:nvPr>
            <p:ph type="body" idx="21"/>
          </p:nvPr>
        </p:nvSpPr>
        <p:spPr>
          <a:xfrm>
            <a:off x="3203095" y="4917840"/>
            <a:ext cx="18970334" cy="4801661"/>
          </a:xfrm>
          <a:prstGeom prst="rect">
            <a:avLst/>
          </a:prstGeom>
        </p:spPr>
        <p:txBody>
          <a:bodyPr anchor="ctr"/>
          <a:lstStyle/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SELECT 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"INCIDENTNEIGHBORHOOD",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COUNT("CCR")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FROM "1797ead8-8262-41cc-9099-cbc8a161924b"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GROUP BY "INCIDENTNEIGHBORHOOD"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here should I…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FFFFFF"/>
                </a:solidFill>
              </a:defRPr>
            </a:pPr>
            <a:r>
              <a:t>Where should I…</a:t>
            </a:r>
          </a:p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DBDBDB"/>
                </a:solidFill>
              </a:defRPr>
            </a:pPr>
            <a:r>
              <a:t>write my DB queries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QL IDE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IDE’s</a:t>
            </a:r>
          </a:p>
        </p:txBody>
      </p:sp>
      <p:sp>
        <p:nvSpPr>
          <p:cNvPr id="284" name="There are a bunch of SQL IDE’s each database provider has their ow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6300"/>
              </a:spcBef>
              <a:defRPr sz="6790"/>
            </a:pPr>
            <a:r>
              <a:t>There are a bunch of SQL IDE’s each database provider has their own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you’re in a workplace like mine with no standard then I suggest something like </a:t>
            </a:r>
            <a:r>
              <a:rPr u="sng">
                <a:hlinkClick r:id="rId2"/>
              </a:rPr>
              <a:t>DBeaver</a:t>
            </a:r>
            <a:r>
              <a:t> because it connects to pretty much everything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not, then use whatever comes standard with the platform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DB connections in 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FFFFFF"/>
                </a:solidFill>
              </a:defRPr>
            </a:pPr>
            <a:r>
              <a:t>DB connections in R</a:t>
            </a:r>
          </a:p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DBDBDB"/>
                </a:solidFill>
              </a:defRPr>
            </a:pPr>
            <a:r>
              <a:t>Not always easy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Database connectors require that your computer has the necessary software.…"/>
          <p:cNvSpPr txBox="1">
            <a:spLocks noGrp="1"/>
          </p:cNvSpPr>
          <p:nvPr>
            <p:ph type="body" idx="1"/>
          </p:nvPr>
        </p:nvSpPr>
        <p:spPr>
          <a:xfrm>
            <a:off x="1017767" y="2773595"/>
            <a:ext cx="23050501" cy="9090152"/>
          </a:xfrm>
          <a:prstGeom prst="rect">
            <a:avLst/>
          </a:prstGeom>
        </p:spPr>
        <p:txBody>
          <a:bodyPr/>
          <a:lstStyle/>
          <a:p>
            <a:r>
              <a:t>Database connectors require that your computer has the necessary software.</a:t>
            </a:r>
          </a:p>
          <a:p>
            <a:pPr lvl="1"/>
            <a:r>
              <a:t>This will depend on what database type you are trying to connect to</a:t>
            </a:r>
          </a:p>
        </p:txBody>
      </p:sp>
      <p:sp>
        <p:nvSpPr>
          <p:cNvPr id="289" name="Connect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Connecting</a:t>
            </a:r>
          </a:p>
        </p:txBody>
      </p:sp>
      <p:pic>
        <p:nvPicPr>
          <p:cNvPr id="290" name="postgresql-logo.png" descr="postgresql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4941" y="7242648"/>
            <a:ext cx="4156280" cy="4621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mysql_PNG22.png" descr="mysql_PNG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37752" y="6673066"/>
            <a:ext cx="5708496" cy="5708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microsoft-sql-server-logo-96AF49E2B3-seeklogo.com.png" descr="microsoft-sql-server-logo-96AF49E2B3-seeklogo.co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32778" y="7797055"/>
            <a:ext cx="3810001" cy="308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Allowing handshak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Allowing handshakes</a:t>
            </a:r>
          </a:p>
        </p:txBody>
      </p:sp>
      <p:sp>
        <p:nvSpPr>
          <p:cNvPr id="295" name="To setup database connections you will need to install the proper driver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To setup database connections you will need to install the proper drivers. </a:t>
            </a:r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The steps for this can be found here: </a:t>
            </a:r>
            <a:r>
              <a:rPr u="sng">
                <a:hlinkClick r:id="rId2"/>
              </a:rPr>
              <a:t>https://db.rstudio.com/best-practices/drivers/</a:t>
            </a:r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In general setup on Windows is a little bit easier since ODBC Data Source Administrator can be used</a:t>
            </a:r>
          </a:p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Your machine may already have drives installed if you’ve already installed SQL IDE’s such as: pgAdmin, DBeaver, or the MySQL Workbench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toring credentia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Storing credentials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SQL Databases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0923884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ile or environmental vari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3084">
              <a:defRPr sz="10050"/>
            </a:lvl1pPr>
          </a:lstStyle>
          <a:p>
            <a:r>
              <a:t>File or environmental variable</a:t>
            </a:r>
          </a:p>
        </p:txBody>
      </p:sp>
      <p:sp>
        <p:nvSpPr>
          <p:cNvPr id="300" name="You should never “hard code” your credentials into an app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should never “hard code” your credentials into an app.</a:t>
            </a:r>
          </a:p>
          <a:p>
            <a:r>
              <a:t>Instead you should store them as environmental variables, or in a hidden file that you ignore in the Git Repository</a:t>
            </a:r>
          </a:p>
          <a:p>
            <a:pPr lvl="1"/>
            <a:r>
              <a:t>Why?</a:t>
            </a:r>
          </a:p>
        </p:txBody>
      </p:sp>
      <p:sp>
        <p:nvSpPr>
          <p:cNvPr id="301" name="If something requires that you to login, we can assume that not just anybody should be able to access it.…"/>
          <p:cNvSpPr/>
          <p:nvPr/>
        </p:nvSpPr>
        <p:spPr>
          <a:xfrm>
            <a:off x="5322151" y="8001087"/>
            <a:ext cx="18138380" cy="4047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10" y="0"/>
                </a:moveTo>
                <a:cubicBezTo>
                  <a:pt x="4093" y="0"/>
                  <a:pt x="3998" y="424"/>
                  <a:pt x="3998" y="947"/>
                </a:cubicBezTo>
                <a:lnTo>
                  <a:pt x="3998" y="8562"/>
                </a:lnTo>
                <a:lnTo>
                  <a:pt x="0" y="10458"/>
                </a:lnTo>
                <a:lnTo>
                  <a:pt x="3998" y="12351"/>
                </a:lnTo>
                <a:lnTo>
                  <a:pt x="3998" y="20651"/>
                </a:lnTo>
                <a:cubicBezTo>
                  <a:pt x="3998" y="21174"/>
                  <a:pt x="4093" y="21600"/>
                  <a:pt x="4210" y="21600"/>
                </a:cubicBezTo>
                <a:lnTo>
                  <a:pt x="21389" y="21600"/>
                </a:lnTo>
                <a:cubicBezTo>
                  <a:pt x="21505" y="21600"/>
                  <a:pt x="21600" y="21174"/>
                  <a:pt x="21600" y="20651"/>
                </a:cubicBezTo>
                <a:lnTo>
                  <a:pt x="21600" y="947"/>
                </a:lnTo>
                <a:cubicBezTo>
                  <a:pt x="21600" y="424"/>
                  <a:pt x="21505" y="0"/>
                  <a:pt x="21389" y="0"/>
                </a:cubicBezTo>
                <a:lnTo>
                  <a:pt x="4210" y="0"/>
                </a:ln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If something requires that you to login, we can assume that not just anybody should be able to access it. </a:t>
            </a:r>
          </a:p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Think of your credentials like your debit card and pin number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1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Establishing Conne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12000"/>
            </a:lvl1pPr>
          </a:lstStyle>
          <a:p>
            <a:r>
              <a:t>Establishing Connections</a:t>
            </a:r>
          </a:p>
        </p:txBody>
      </p:sp>
      <p:sp>
        <p:nvSpPr>
          <p:cNvPr id="304" name="Each data base type has a different connection string and list of requiremen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Each data base type has a different connection string and list of requirements.</a:t>
            </a:r>
          </a:p>
          <a:p>
            <a:endParaRPr/>
          </a:p>
          <a:p>
            <a:r>
              <a:t>More on connection strings: </a:t>
            </a:r>
            <a:r>
              <a:rPr u="sng">
                <a:hlinkClick r:id="rId2"/>
              </a:rPr>
              <a:t>https://db.rstudio.com/best-practices/drivers/#connecting-to-a-database-in-r</a:t>
            </a:r>
          </a:p>
        </p:txBody>
      </p:sp>
      <p:sp>
        <p:nvSpPr>
          <p:cNvPr id="305" name="conn &lt;- dbConnect(odbc::odbc(), driver = &quot;FreeTDS&quot;, server = &quot;IP_or_HOST_ADDRESS&quot;, port = 1433, database = &quot;DBName&quot;, uid = creds$un, pwd = creds$pw, TDS_Version = &quot;8.0&quot;)"/>
          <p:cNvSpPr txBox="1"/>
          <p:nvPr/>
        </p:nvSpPr>
        <p:spPr>
          <a:xfrm>
            <a:off x="1522081" y="5210852"/>
            <a:ext cx="21339838" cy="1185268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conn &lt;- dbConnect(odbc::odbc(), driver = "FreeTDS", server = "IP_or_HOST_ADDRESS", port = 1433, database = "DBName", uid = creds$un, pwd = creds$pw, TDS_Version = "8.0")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DB connections in Shin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DB connections in Shiny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Its not nice to have a bunch of active connections to your datab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Its not nice to have a bunch of active connections to your databases</a:t>
            </a:r>
          </a:p>
          <a:p>
            <a:r>
              <a:t>Pools are a great way to keep the connections ready</a:t>
            </a:r>
          </a:p>
          <a:p>
            <a:pPr lvl="1"/>
            <a:r>
              <a:t>Keeps the connection ready to be checked out when needed</a:t>
            </a:r>
          </a:p>
          <a:p>
            <a:pPr lvl="1"/>
            <a:r>
              <a:t>Closes the connection</a:t>
            </a:r>
          </a:p>
          <a:p>
            <a:pPr lvl="2"/>
            <a:r>
              <a:t>Read more on using pools in Shiny: </a:t>
            </a:r>
            <a:r>
              <a:rPr u="sng">
                <a:hlinkClick r:id="rId2"/>
              </a:rPr>
              <a:t>https://shiny.rstudio.com/articles/pool-basics.html</a:t>
            </a:r>
          </a:p>
        </p:txBody>
      </p:sp>
      <p:sp>
        <p:nvSpPr>
          <p:cNvPr id="310" name="Database Poo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Database Pools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heck function: is executed periodically and should always return a consistent value until the data chang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5597" indent="-585597" defTabSz="792479">
              <a:spcBef>
                <a:spcPts val="2800"/>
              </a:spcBef>
              <a:defRPr sz="5760"/>
            </a:pPr>
            <a:r>
              <a:rPr b="1"/>
              <a:t>Check function:</a:t>
            </a:r>
            <a:r>
              <a:t> is executed periodically and should always return a consistent value until the data changes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t>Note doesn’t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, instead it indicates change by returning a different value from the previous time it was called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rPr b="1"/>
              <a:t>Value</a:t>
            </a:r>
            <a:r>
              <a:t> </a:t>
            </a:r>
            <a:r>
              <a:rPr b="1"/>
              <a:t>retrieval function:</a:t>
            </a:r>
            <a:r>
              <a:t> is used to re-populate the data when the check function returns a different value</a:t>
            </a:r>
          </a:p>
          <a:p>
            <a:pPr marL="585597" indent="-585597" defTabSz="792479">
              <a:spcBef>
                <a:spcPts val="2800"/>
              </a:spcBef>
              <a:defRPr sz="5760"/>
            </a:pPr>
            <a:r>
              <a:t>We can use this in our apps to see if there’s new data, and if not simply keep what the user has been using, and if not, load the updated data</a:t>
            </a:r>
          </a:p>
        </p:txBody>
      </p:sp>
      <p:sp>
        <p:nvSpPr>
          <p:cNvPr id="313" name="reactivePoll Review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 Review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example_dbi.R"/>
          <p:cNvSpPr txBox="1">
            <a:spLocks noGrp="1"/>
          </p:cNvSpPr>
          <p:nvPr>
            <p:ph type="body" idx="21"/>
          </p:nvPr>
        </p:nvSpPr>
        <p:spPr>
          <a:xfrm>
            <a:off x="8667185" y="62474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t>example_dbi.R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API’s</a:t>
            </a:r>
          </a:p>
        </p:txBody>
      </p:sp>
      <p:sp>
        <p:nvSpPr>
          <p:cNvPr id="181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ats an API,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Whats an API,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and what does it do?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 Examples</a:t>
            </a:r>
          </a:p>
        </p:txBody>
      </p:sp>
      <p:sp>
        <p:nvSpPr>
          <p:cNvPr id="196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9197" indent="-439197" defTabSz="594360">
              <a:spcBef>
                <a:spcPts val="4600"/>
              </a:spcBef>
              <a:defRPr sz="5040"/>
            </a:pPr>
            <a:r>
              <a:t>WPRDC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t>Census 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t>Geocoders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t>Esri Online Datasets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t>Online Weather APIs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t>Sport Score API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API’s</a:t>
            </a:r>
          </a:p>
        </p:txBody>
      </p:sp>
      <p:sp>
        <p:nvSpPr>
          <p:cNvPr id="19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68095" indent="-768095">
              <a:lnSpc>
                <a:spcPct val="84600"/>
              </a:lnSpc>
              <a:defRPr sz="5300"/>
            </a:pPr>
            <a:r>
              <a:t>Stands for: Application Programming Interface</a:t>
            </a:r>
          </a:p>
          <a:p>
            <a:pPr marL="768095" indent="-768095">
              <a:lnSpc>
                <a:spcPct val="84600"/>
              </a:lnSpc>
              <a:defRPr sz="5300"/>
            </a:pPr>
            <a:r>
              <a:t>There are many kinds of API’s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 service 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2219325" lvl="2" indent="-746125">
              <a:lnSpc>
                <a:spcPct val="84600"/>
              </a:lnSpc>
              <a:spcBef>
                <a:spcPts val="1000"/>
              </a:spcBef>
              <a:defRPr sz="5300"/>
            </a:pPr>
            <a:r>
              <a:t>SOAP, XML-RPC, JSON-RPC, and </a:t>
            </a:r>
            <a:r>
              <a:rPr b="1">
                <a:latin typeface="Franklin Gothic Book"/>
                <a:ea typeface="Franklin Gothic Book"/>
                <a:cs typeface="Franklin Gothic Book"/>
                <a:sym typeface="Franklin Gothic Book"/>
              </a:rPr>
              <a:t>REST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WebSocket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Library-based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Class-based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OS functions and routines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Object remoting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Hardware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–Willie Sutto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–Willie Sutton</a:t>
            </a:r>
          </a:p>
        </p:txBody>
      </p:sp>
      <p:sp>
        <p:nvSpPr>
          <p:cNvPr id="205" name="“I rob banks use databases because its where the money data is.”"/>
          <p:cNvSpPr>
            <a:spLocks noGrp="1"/>
          </p:cNvSpPr>
          <p:nvPr>
            <p:ph type="body" idx="22"/>
          </p:nvPr>
        </p:nvSpPr>
        <p:spPr>
          <a:xfrm>
            <a:off x="2187690" y="2774352"/>
            <a:ext cx="19621501" cy="5168901"/>
          </a:xfrm>
          <a:prstGeom prst="rect">
            <a:avLst/>
          </a:prstGeom>
        </p:spPr>
        <p:txBody>
          <a:bodyPr/>
          <a:lstStyle/>
          <a:p>
            <a:r>
              <a:t>“I </a:t>
            </a:r>
            <a:r>
              <a:rPr strike="sngStrike"/>
              <a:t>rob banks</a:t>
            </a:r>
            <a:r>
              <a:t> use databases because its where the </a:t>
            </a:r>
            <a:r>
              <a:rPr strike="sngStrike"/>
              <a:t>money</a:t>
            </a:r>
            <a:r>
              <a:t> data is.”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REST API’s</a:t>
            </a:r>
          </a:p>
        </p:txBody>
      </p:sp>
      <p:sp>
        <p:nvSpPr>
          <p:cNvPr id="20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4797" indent="-414797" defTabSz="561340">
              <a:spcBef>
                <a:spcPts val="4400"/>
              </a:spcBef>
              <a:defRPr sz="4760"/>
            </a:pPr>
            <a:r>
              <a:t>End points - different URL’s that tell the webserver what data you would like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It’s essentially a website where you request different “end points”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There are 5 types of Requests you can make</a:t>
            </a:r>
          </a:p>
          <a:p>
            <a:pPr marL="915685" lvl="1" indent="-414797" defTabSz="561340">
              <a:spcBef>
                <a:spcPts val="4400"/>
              </a:spcBef>
              <a:defRPr sz="476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(what we will use the most in this course)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 i="1"/>
            </a:pPr>
            <a:r>
              <a:rPr i="0">
                <a:latin typeface="Monaco"/>
                <a:ea typeface="Monaco"/>
                <a:cs typeface="Monaco"/>
                <a:sym typeface="Monaco"/>
              </a:rPr>
              <a:t>POST</a:t>
            </a:r>
            <a:r>
              <a:t> (sometimes necessary for authentication, if you’re trying to write data somewhere)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PUT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PATCH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DELETE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Making an  API Ca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Making an  API Call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0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1. Building your Query</a:t>
            </a:r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t>Many tools that make life easier: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2"/>
              </a:rPr>
              <a:t>Insomnia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3"/>
              </a:rPr>
              <a:t>Advanced REST Client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4"/>
              </a:rPr>
              <a:t>PostMan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Franklin Gothic Book"/>
                <a:ea typeface="Franklin Gothic Book"/>
                <a:cs typeface="Franklin Gothic Book"/>
                <a:sym typeface="Franklin Gothic Book"/>
              </a:rPr>
              <a:t>And others…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 Shot 2019-10-06 at 20.42.42.png" descr="Screen Shot 2019-10-06 at 20.42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5295" y="1910771"/>
            <a:ext cx="16273410" cy="899691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WPRDC API Call in Insomnia"/>
          <p:cNvSpPr txBox="1"/>
          <p:nvPr/>
        </p:nvSpPr>
        <p:spPr>
          <a:xfrm>
            <a:off x="8005954" y="11268775"/>
            <a:ext cx="837209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WPRDC API Call in Insomnia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1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URLencode(&quot;someString&quot;, repeated = TRUE)"/>
          <p:cNvSpPr txBox="1">
            <a:spLocks noGrp="1"/>
          </p:cNvSpPr>
          <p:nvPr>
            <p:ph type="body" idx="21"/>
          </p:nvPr>
        </p:nvSpPr>
        <p:spPr>
          <a:xfrm>
            <a:off x="1465113" y="6247414"/>
            <a:ext cx="21453774" cy="1221172"/>
          </a:xfrm>
          <a:prstGeom prst="rect">
            <a:avLst/>
          </a:prstGeom>
        </p:spPr>
        <p:txBody>
          <a:bodyPr/>
          <a:lstStyle/>
          <a:p>
            <a:r>
              <a:t>URLencode("someString", repeated = TRUE)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2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Content</a:t>
            </a:r>
          </a:p>
        </p:txBody>
      </p:sp>
      <p:sp>
        <p:nvSpPr>
          <p:cNvPr id="227" name="Any API call will have multiple portions of 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Any API call will have multiple portions of it.</a:t>
            </a:r>
          </a:p>
          <a:p>
            <a:r>
              <a:t>2 most important are:</a:t>
            </a:r>
          </a:p>
          <a:p>
            <a:pPr lvl="1"/>
            <a:r>
              <a:t>Content</a:t>
            </a:r>
          </a:p>
          <a:p>
            <a:pPr lvl="1"/>
            <a:r>
              <a:t>status_code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etting to the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to the content</a:t>
            </a:r>
          </a:p>
        </p:txBody>
      </p:sp>
      <p:sp>
        <p:nvSpPr>
          <p:cNvPr id="230" name="Most API calls you will be making are GET reques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t>Most API calls you will be making are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requests.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Arguments you may need:</a:t>
            </a:r>
          </a:p>
          <a:p>
            <a:pPr marL="1104209" lvl="1" indent="-500197" defTabSz="676909">
              <a:spcBef>
                <a:spcPts val="5300"/>
              </a:spcBef>
              <a:defRPr sz="574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$something</a:t>
            </a:r>
            <a:r>
              <a:t> after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fromJSON</a:t>
            </a:r>
            <a:r>
              <a:t> function</a:t>
            </a:r>
          </a:p>
          <a:p>
            <a:pPr marL="1104209" lvl="1" indent="-500197" defTabSz="676909">
              <a:spcBef>
                <a:spcPts val="5300"/>
              </a:spcBef>
              <a:defRPr sz="5740">
                <a:latin typeface="Monaco"/>
                <a:ea typeface="Monaco"/>
                <a:cs typeface="Monaco"/>
                <a:sym typeface="Monaco"/>
              </a:defRPr>
            </a:pPr>
            <a:r>
              <a:t>flatten=TRUE</a:t>
            </a:r>
          </a:p>
        </p:txBody>
      </p:sp>
      <p:sp>
        <p:nvSpPr>
          <p:cNvPr id="231" name="get &lt;- httr::GET(“encodedURL”)…"/>
          <p:cNvSpPr/>
          <p:nvPr/>
        </p:nvSpPr>
        <p:spPr>
          <a:xfrm>
            <a:off x="1129200" y="419016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get &lt;- httr::GET(“encodedURL”)</a:t>
            </a:r>
          </a:p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 &lt;- jsonlite::fromJSON(content(get, "text"))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QL…"/>
          <p:cNvSpPr txBox="1">
            <a:spLocks noGrp="1"/>
          </p:cNvSpPr>
          <p:nvPr>
            <p:ph type="body" idx="21"/>
          </p:nvPr>
        </p:nvSpPr>
        <p:spPr>
          <a:xfrm>
            <a:off x="6426200" y="3127508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SQL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the structured language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Errors</a:t>
            </a:r>
          </a:p>
        </p:txBody>
      </p:sp>
      <p:sp>
        <p:nvSpPr>
          <p:cNvPr id="23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896" indent="-603896" defTabSz="817244">
              <a:spcBef>
                <a:spcPts val="6400"/>
              </a:spcBef>
              <a:defRPr sz="6930"/>
            </a:pPr>
            <a:r>
              <a:t>Status codes indicate the result of the HTTP request.</a:t>
            </a: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info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success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redirection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400’s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client error (you messed up)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500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’s- server error (something went wrong on their end, but you still could have messed up)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7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9" name="Open exercises/api_practice.Rmd and use the chunk labeled “Blotter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exercises/api_practice.Rmd and use the chunk labeled “Blotter”</a:t>
            </a:r>
          </a:p>
          <a:p>
            <a:pPr lvl="1"/>
            <a:r>
              <a:t>Like last class generate an API call that downloads all of the data from the </a:t>
            </a:r>
            <a:r>
              <a:rPr u="sng">
                <a:hlinkClick r:id="rId5"/>
              </a:rPr>
              <a:t>City of Pittsburgh Police Blotter</a:t>
            </a:r>
          </a:p>
          <a:p>
            <a:pPr lvl="2"/>
            <a:r>
              <a:t>It might be easier to build the query in Insomnia or something else first</a:t>
            </a:r>
          </a:p>
          <a:p>
            <a:pPr lvl="2"/>
            <a:r>
              <a:t>Stretch: After you have built a query that calls all of the data, add a group by or filter of some kind</a:t>
            </a:r>
          </a:p>
        </p:txBody>
      </p:sp>
      <p:pic>
        <p:nvPicPr>
          <p:cNvPr id="240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0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patial Dat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Spatial Data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9-10-06 at 20.38.14.png" descr="Screen Shot 2019-10-06 at 20.38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290" y="228831"/>
            <a:ext cx="12070060" cy="1232559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ource: Allegheny County Esri API"/>
          <p:cNvSpPr txBox="1"/>
          <p:nvPr/>
        </p:nvSpPr>
        <p:spPr>
          <a:xfrm>
            <a:off x="3930694" y="12742341"/>
            <a:ext cx="569725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/>
            </a:pPr>
            <a:r>
              <a:t>Source: </a:t>
            </a:r>
            <a:r>
              <a:rPr u="sng">
                <a:hlinkClick r:id="rId3"/>
              </a:rPr>
              <a:t>Allegheny</a:t>
            </a:r>
            <a:r>
              <a:t> County Esri API</a:t>
            </a:r>
          </a:p>
        </p:txBody>
      </p:sp>
      <p:grpSp>
        <p:nvGrpSpPr>
          <p:cNvPr id="248" name="Group"/>
          <p:cNvGrpSpPr/>
          <p:nvPr/>
        </p:nvGrpSpPr>
        <p:grpSpPr>
          <a:xfrm>
            <a:off x="7822725" y="6909176"/>
            <a:ext cx="14306991" cy="2808949"/>
            <a:chOff x="0" y="0"/>
            <a:chExt cx="14306990" cy="2808947"/>
          </a:xfrm>
        </p:grpSpPr>
        <p:sp>
          <p:nvSpPr>
            <p:cNvPr id="246" name="Same as the select portion of a SQL query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FF40FF"/>
                  </a:solidFill>
                </a:defRPr>
              </a:lvl1pPr>
            </a:lstStyle>
            <a:p>
              <a:r>
                <a:t>Same as the select portion of a SQL query</a:t>
              </a:r>
            </a:p>
          </p:txBody>
        </p:sp>
        <p:sp>
          <p:nvSpPr>
            <p:cNvPr id="247" name="Group"/>
            <p:cNvSpPr/>
            <p:nvPr/>
          </p:nvSpPr>
          <p:spPr>
            <a:xfrm>
              <a:off x="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FF40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1" name="Group"/>
          <p:cNvGrpSpPr/>
          <p:nvPr/>
        </p:nvGrpSpPr>
        <p:grpSpPr>
          <a:xfrm>
            <a:off x="8522043" y="1117972"/>
            <a:ext cx="14621699" cy="2007348"/>
            <a:chOff x="0" y="-316111"/>
            <a:chExt cx="14621698" cy="2007347"/>
          </a:xfrm>
        </p:grpSpPr>
        <p:sp>
          <p:nvSpPr>
            <p:cNvPr id="249" name="SQL like where statement to get one the data you want"/>
            <p:cNvSpPr/>
            <p:nvPr/>
          </p:nvSpPr>
          <p:spPr>
            <a:xfrm>
              <a:off x="3199225" y="9044"/>
              <a:ext cx="11422474" cy="168219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96FF"/>
                  </a:solidFill>
                </a:defRPr>
              </a:lvl1pPr>
            </a:lstStyle>
            <a:p>
              <a:r>
                <a:t>SQL like where statement to get one the data you want</a:t>
              </a:r>
            </a:p>
          </p:txBody>
        </p:sp>
        <p:sp>
          <p:nvSpPr>
            <p:cNvPr id="250" name="Triangle"/>
            <p:cNvSpPr/>
            <p:nvPr/>
          </p:nvSpPr>
          <p:spPr>
            <a:xfrm rot="10800000" flipH="1">
              <a:off x="-1" y="-316112"/>
              <a:ext cx="3180172" cy="1977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8264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21553" y="18264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 advAuto="0"/>
      <p:bldP spid="251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ett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Spatial data</a:t>
            </a:r>
          </a:p>
        </p:txBody>
      </p:sp>
      <p:sp>
        <p:nvSpPr>
          <p:cNvPr id="254" name="For ESRI API’s so long as your format is set to GEOJSON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ESRI API’s so long as your format is set to GEOJSON…</a:t>
            </a:r>
          </a:p>
          <a:p>
            <a:endParaRPr/>
          </a:p>
          <a:p>
            <a:endParaRPr/>
          </a:p>
          <a:p>
            <a:r>
              <a:t>Its that easy</a:t>
            </a:r>
          </a:p>
        </p:txBody>
      </p:sp>
      <p:sp>
        <p:nvSpPr>
          <p:cNvPr id="255" name="data &lt;- readOGR(&quot;encodedURL&quot;)"/>
          <p:cNvSpPr/>
          <p:nvPr/>
        </p:nvSpPr>
        <p:spPr>
          <a:xfrm>
            <a:off x="1122850" y="568085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 &lt;- readOGR("encodedURL")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0" name="Open exercises/api_practice.Rmd and go to the chunk labeled “Esri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exercises/api_practice.Rmd and go to the chunk labeled “Esri”</a:t>
            </a:r>
          </a:p>
          <a:p>
            <a:pPr lvl="1"/>
            <a:r>
              <a:t>Look at the fields on the May 2019 Election layer from the Allegheny County Esri API: </a:t>
            </a:r>
            <a:r>
              <a:rPr u="sng">
                <a:hlinkClick r:id="rId5"/>
              </a:rPr>
              <a:t>https://services1.arcgis.com/vdNDkVykv9vEWFX4/ArcGIS/rest/services/Allegheny_County_Polling_Places_May2019/FeatureServer/0</a:t>
            </a:r>
          </a:p>
          <a:p>
            <a:pPr lvl="2"/>
            <a:r>
              <a:t>Get all of the polling places in just the City of Pittsburgh and load it into R from the URL</a:t>
            </a:r>
          </a:p>
        </p:txBody>
      </p:sp>
      <p:pic>
        <p:nvPicPr>
          <p:cNvPr id="261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1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65" name="Solutions to both of todays exercises are in: api_practice_solutions.R"/>
          <p:cNvSpPr txBox="1">
            <a:spLocks noGrp="1"/>
          </p:cNvSpPr>
          <p:nvPr>
            <p:ph type="body" idx="21"/>
          </p:nvPr>
        </p:nvSpPr>
        <p:spPr>
          <a:xfrm>
            <a:off x="3475732" y="5952403"/>
            <a:ext cx="17445237" cy="181119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r>
              <a:t>Solutions to both of todays exercises are in: api_practice_solutions.R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6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Other 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Other API’s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Other api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Other api’s</a:t>
            </a:r>
          </a:p>
        </p:txBody>
      </p:sp>
      <p:sp>
        <p:nvSpPr>
          <p:cNvPr id="274" name="Not all (most) API’s will require you to do filtering or sql in the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t>Not all (most) API’s will require you to do filtering or sql in them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t>This is mostly how Data Portal’s API’s work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t>Socrata Portals have a weird endpoint sql hybrid model using their SoQL framework: </a:t>
            </a:r>
            <a:r>
              <a:rPr u="sng">
                <a:hlinkClick r:id="rId2"/>
              </a:rPr>
              <a:t>https://dev.socrata.com/docs/queries/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Typically API’s will have endpoints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You will need to read up on the Documentation on the API you are attempting to use.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–Wikipedia"/>
          <p:cNvSpPr>
            <a:spLocks noGrp="1"/>
          </p:cNvSpPr>
          <p:nvPr>
            <p:ph type="body" idx="21"/>
          </p:nvPr>
        </p:nvSpPr>
        <p:spPr>
          <a:xfrm>
            <a:off x="2381250" y="10729525"/>
            <a:ext cx="19621500" cy="838201"/>
          </a:xfrm>
          <a:prstGeom prst="rect">
            <a:avLst/>
          </a:prstGeom>
        </p:spPr>
        <p:txBody>
          <a:bodyPr/>
          <a:lstStyle/>
          <a:p>
            <a:r>
              <a:t>–Wikipedia</a:t>
            </a:r>
          </a:p>
        </p:txBody>
      </p:sp>
      <p:sp>
        <p:nvSpPr>
          <p:cNvPr id="210" name="“SQL is a domain specific language used in programming and … data held in a relational database management system”"/>
          <p:cNvSpPr>
            <a:spLocks noGrp="1"/>
          </p:cNvSpPr>
          <p:nvPr>
            <p:ph type="body" idx="22"/>
          </p:nvPr>
        </p:nvSpPr>
        <p:spPr>
          <a:xfrm>
            <a:off x="2702516" y="1272461"/>
            <a:ext cx="19621501" cy="8547101"/>
          </a:xfrm>
          <a:prstGeom prst="rect">
            <a:avLst/>
          </a:prstGeom>
        </p:spPr>
        <p:txBody>
          <a:bodyPr/>
          <a:lstStyle/>
          <a:p>
            <a:r>
              <a:t>“SQL is a domain specific language used in programming and … data held in a relational database management system”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eocode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Geocode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alco_geocode.R"/>
          <p:cNvSpPr txBox="1">
            <a:spLocks noGrp="1"/>
          </p:cNvSpPr>
          <p:nvPr>
            <p:ph type="body" idx="21"/>
          </p:nvPr>
        </p:nvSpPr>
        <p:spPr>
          <a:xfrm>
            <a:off x="8400442" y="6247414"/>
            <a:ext cx="7583116" cy="1221172"/>
          </a:xfrm>
          <a:prstGeom prst="rect">
            <a:avLst/>
          </a:prstGeom>
        </p:spPr>
        <p:txBody>
          <a:bodyPr/>
          <a:lstStyle/>
          <a:p>
            <a:r>
              <a:t>alco_geocode.R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in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Shiny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app/311_dashboard.R"/>
          <p:cNvSpPr txBox="1">
            <a:spLocks noGrp="1"/>
          </p:cNvSpPr>
          <p:nvPr>
            <p:ph type="body" idx="21"/>
          </p:nvPr>
        </p:nvSpPr>
        <p:spPr>
          <a:xfrm>
            <a:off x="7066725" y="6247414"/>
            <a:ext cx="10250550" cy="1221172"/>
          </a:xfrm>
          <a:prstGeom prst="rect">
            <a:avLst/>
          </a:prstGeom>
        </p:spPr>
        <p:txBody>
          <a:bodyPr/>
          <a:lstStyle/>
          <a:p>
            <a:r>
              <a:t>app/311_dashboard.R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API’s</a:t>
            </a:r>
          </a:p>
        </p:txBody>
      </p:sp>
      <p:sp>
        <p:nvSpPr>
          <p:cNvPr id="292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Z03K.gif" descr="Z03K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2887" y="1518665"/>
            <a:ext cx="14238226" cy="10678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tructuring a quer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Structuring a query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Que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Queries</a:t>
            </a:r>
          </a:p>
        </p:txBody>
      </p:sp>
      <p:pic>
        <p:nvPicPr>
          <p:cNvPr id="215" name="59322015595b4e56313a0409_Screen Shot 2017-06-02 at 7.32.53 PM.png" descr="59322015595b4e56313a0409_Screen Shot 2017-06-02 at 7.32.5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65408" y="2654478"/>
            <a:ext cx="16653184" cy="840704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ource: periscope data"/>
          <p:cNvSpPr txBox="1"/>
          <p:nvPr/>
        </p:nvSpPr>
        <p:spPr>
          <a:xfrm>
            <a:off x="8471802" y="12642849"/>
            <a:ext cx="66447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Source: </a:t>
            </a:r>
            <a:r>
              <a:rPr u="sng">
                <a:hlinkClick r:id="rId3"/>
              </a:rPr>
              <a:t>periscope data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1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r>
              <a:t>Build a query that selects all of the crimes by neighborhood from the </a:t>
            </a:r>
            <a:r>
              <a:rPr u="sng">
                <a:hlinkClick r:id="rId5"/>
              </a:rPr>
              <a:t>City of Pittsburgh Police Blotter</a:t>
            </a:r>
          </a:p>
          <a:p>
            <a:pPr lvl="1"/>
            <a:r>
              <a:t>Hint 1: FROM would be the resource ID (1797ead8-8262-41cc-9099-cbc8a161924b)</a:t>
            </a:r>
          </a:p>
          <a:p>
            <a:pPr lvl="1"/>
            <a:r>
              <a:t>Hint 2: The WPRDC uses a Postgresql backend</a:t>
            </a:r>
          </a:p>
          <a:p>
            <a:pPr lvl="2"/>
            <a:r>
              <a:t>This means that anything that contains number or capital letters have to be wrapped in quotes</a:t>
            </a:r>
          </a:p>
        </p:txBody>
      </p:sp>
      <p:pic>
        <p:nvPicPr>
          <p:cNvPr id="22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1657</Words>
  <Application>Microsoft Office PowerPoint</Application>
  <PresentationFormat>Custom</PresentationFormat>
  <Paragraphs>261</Paragraphs>
  <Slides>65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Avenir Roman</vt:lpstr>
      <vt:lpstr>Courier</vt:lpstr>
      <vt:lpstr>Franklin Gothic Book</vt:lpstr>
      <vt:lpstr>Gill Sans</vt:lpstr>
      <vt:lpstr>Gill Sans Light</vt:lpstr>
      <vt:lpstr>Helvetica</vt:lpstr>
      <vt:lpstr>Helvetica Neue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Queries</vt:lpstr>
      <vt:lpstr>PowerPoint Presentation</vt:lpstr>
      <vt:lpstr>PowerPoint Presentation</vt:lpstr>
      <vt:lpstr>PowerPoint Presentation</vt:lpstr>
      <vt:lpstr>BETWEEN … AND</vt:lpstr>
      <vt:lpstr>IN statements</vt:lpstr>
      <vt:lpstr>PowerPoint Presentation</vt:lpstr>
      <vt:lpstr>PowerPoint Presentation</vt:lpstr>
      <vt:lpstr>PowerPoint Presentation</vt:lpstr>
      <vt:lpstr>SQL Functions</vt:lpstr>
      <vt:lpstr>DISTINCT</vt:lpstr>
      <vt:lpstr>Math functions</vt:lpstr>
      <vt:lpstr>Count, Average, Sum</vt:lpstr>
      <vt:lpstr>Group by</vt:lpstr>
      <vt:lpstr>PowerPoint Presentation</vt:lpstr>
      <vt:lpstr>PowerPoint Presentation</vt:lpstr>
      <vt:lpstr>PowerPoint Presentation</vt:lpstr>
      <vt:lpstr>SQL IDE’s</vt:lpstr>
      <vt:lpstr>PowerPoint Presentation</vt:lpstr>
      <vt:lpstr>PowerPoint Presentation</vt:lpstr>
      <vt:lpstr>Allowing handshakes</vt:lpstr>
      <vt:lpstr>PowerPoint Presentation</vt:lpstr>
      <vt:lpstr>File or environmental variable</vt:lpstr>
      <vt:lpstr>Establishing Connections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Examples</vt:lpstr>
      <vt:lpstr>API’s</vt:lpstr>
      <vt:lpstr>REST API’s</vt:lpstr>
      <vt:lpstr>PowerPoint Presentation</vt:lpstr>
      <vt:lpstr>The Steps</vt:lpstr>
      <vt:lpstr>1. Building your Query</vt:lpstr>
      <vt:lpstr>PowerPoint Presentation</vt:lpstr>
      <vt:lpstr>The Steps</vt:lpstr>
      <vt:lpstr>PowerPoint Presentation</vt:lpstr>
      <vt:lpstr>The Steps</vt:lpstr>
      <vt:lpstr>Content</vt:lpstr>
      <vt:lpstr>Getting to the content</vt:lpstr>
      <vt:lpstr>Errors</vt:lpstr>
      <vt:lpstr>PowerPoint Presentation</vt:lpstr>
      <vt:lpstr>PowerPoint Presentation</vt:lpstr>
      <vt:lpstr>PowerPoint Presentation</vt:lpstr>
      <vt:lpstr>Getting Spatial data</vt:lpstr>
      <vt:lpstr>PowerPoint Presentation</vt:lpstr>
      <vt:lpstr>PowerPoint Presentation</vt:lpstr>
      <vt:lpstr>The Steps</vt:lpstr>
      <vt:lpstr>PowerPoint Presentation</vt:lpstr>
      <vt:lpstr>Other api’s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1</cp:revision>
  <dcterms:modified xsi:type="dcterms:W3CDTF">2020-12-23T18:46:05Z</dcterms:modified>
</cp:coreProperties>
</file>